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96" r:id="rId5"/>
    <p:sldId id="295" r:id="rId6"/>
    <p:sldId id="263" r:id="rId7"/>
    <p:sldId id="260" r:id="rId8"/>
    <p:sldId id="275" r:id="rId9"/>
    <p:sldId id="273" r:id="rId10"/>
    <p:sldId id="267" r:id="rId11"/>
    <p:sldId id="297" r:id="rId12"/>
    <p:sldId id="298" r:id="rId13"/>
    <p:sldId id="299" r:id="rId14"/>
    <p:sldId id="300" r:id="rId15"/>
    <p:sldId id="301" r:id="rId16"/>
    <p:sldId id="302" r:id="rId17"/>
    <p:sldId id="272" r:id="rId18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9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D0F64-4D88-41F5-A2C6-4284AB21393E}" type="datetimeFigureOut">
              <a:rPr lang="pl-PL" smtClean="0"/>
              <a:pPr/>
              <a:t>2020-04-20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96A15-9A16-4CE0-8F1E-11B0AACE3EC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pull dir="l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D0F64-4D88-41F5-A2C6-4284AB21393E}" type="datetimeFigureOut">
              <a:rPr lang="pl-PL" smtClean="0"/>
              <a:pPr/>
              <a:t>2020-04-20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96A15-9A16-4CE0-8F1E-11B0AACE3EC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pull dir="l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D0F64-4D88-41F5-A2C6-4284AB21393E}" type="datetimeFigureOut">
              <a:rPr lang="pl-PL" smtClean="0"/>
              <a:pPr/>
              <a:t>2020-04-20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96A15-9A16-4CE0-8F1E-11B0AACE3EC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pull dir="l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D0F64-4D88-41F5-A2C6-4284AB21393E}" type="datetimeFigureOut">
              <a:rPr lang="pl-PL" smtClean="0"/>
              <a:pPr/>
              <a:t>2020-04-20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96A15-9A16-4CE0-8F1E-11B0AACE3EC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pull dir="l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D0F64-4D88-41F5-A2C6-4284AB21393E}" type="datetimeFigureOut">
              <a:rPr lang="pl-PL" smtClean="0"/>
              <a:pPr/>
              <a:t>2020-04-20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96A15-9A16-4CE0-8F1E-11B0AACE3EC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pull dir="l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D0F64-4D88-41F5-A2C6-4284AB21393E}" type="datetimeFigureOut">
              <a:rPr lang="pl-PL" smtClean="0"/>
              <a:pPr/>
              <a:t>2020-04-20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96A15-9A16-4CE0-8F1E-11B0AACE3EC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pull dir="l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D0F64-4D88-41F5-A2C6-4284AB21393E}" type="datetimeFigureOut">
              <a:rPr lang="pl-PL" smtClean="0"/>
              <a:pPr/>
              <a:t>2020-04-20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96A15-9A16-4CE0-8F1E-11B0AACE3EC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pull dir="l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D0F64-4D88-41F5-A2C6-4284AB21393E}" type="datetimeFigureOut">
              <a:rPr lang="pl-PL" smtClean="0"/>
              <a:pPr/>
              <a:t>2020-04-20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96A15-9A16-4CE0-8F1E-11B0AACE3EC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pull dir="l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D0F64-4D88-41F5-A2C6-4284AB21393E}" type="datetimeFigureOut">
              <a:rPr lang="pl-PL" smtClean="0"/>
              <a:pPr/>
              <a:t>2020-04-20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96A15-9A16-4CE0-8F1E-11B0AACE3EC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pull dir="l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D0F64-4D88-41F5-A2C6-4284AB21393E}" type="datetimeFigureOut">
              <a:rPr lang="pl-PL" smtClean="0"/>
              <a:pPr/>
              <a:t>2020-04-20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96A15-9A16-4CE0-8F1E-11B0AACE3EC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pull dir="l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D0F64-4D88-41F5-A2C6-4284AB21393E}" type="datetimeFigureOut">
              <a:rPr lang="pl-PL" smtClean="0"/>
              <a:pPr/>
              <a:t>2020-04-20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96A15-9A16-4CE0-8F1E-11B0AACE3EC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pull dir="l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0D0F64-4D88-41F5-A2C6-4284AB21393E}" type="datetimeFigureOut">
              <a:rPr lang="pl-PL" smtClean="0"/>
              <a:pPr/>
              <a:t>2020-04-20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596A15-9A16-4CE0-8F1E-11B0AACE3ECE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pull dir="l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b.com/PrzedszkolnePomyslyPP" TargetMode="External"/><Relationship Id="rId2" Type="http://schemas.openxmlformats.org/officeDocument/2006/relationships/hyperlink" Target="http://www.przedszkolnepomysly.pl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datasekolah.net/featured/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craftylife.com/creative-paper-roll-kid-crafts-recycle-reuse/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iythought.com/8-kids-craft-projects-from-recycled-materials/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alittlepinchofperfect.com/toilet-paper-roll-car-craf/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oorjougespot.nl/3-x-een-kasteel-knutselen-met-papier-karton-en-wc-rollen/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b.com/PrzedszkolnePomyslyPP" TargetMode="External"/><Relationship Id="rId2" Type="http://schemas.openxmlformats.org/officeDocument/2006/relationships/hyperlink" Target="http://www.przedszkolnepomysly.pl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MPDOt2zmbU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-357222" y="-357214"/>
            <a:ext cx="4000496" cy="2786082"/>
          </a:xfrm>
        </p:spPr>
        <p:txBody>
          <a:bodyPr>
            <a:normAutofit/>
          </a:bodyPr>
          <a:lstStyle/>
          <a:p>
            <a:r>
              <a:rPr lang="pl-PL" sz="6000" dirty="0" smtClean="0">
                <a:latin typeface="Gill Sans Ultra Bold" pitchFamily="34" charset="-18"/>
                <a:ea typeface="Arial Unicode MS" pitchFamily="34" charset="-128"/>
                <a:cs typeface="Arial Unicode MS" pitchFamily="34" charset="-128"/>
              </a:rPr>
              <a:t>Dzień Ziemi</a:t>
            </a:r>
            <a:endParaRPr lang="pl-PL" sz="6000" dirty="0">
              <a:latin typeface="Gill Sans Ultra Bold" pitchFamily="34" charset="-1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5857884" y="6143644"/>
            <a:ext cx="3486152" cy="714356"/>
          </a:xfrm>
        </p:spPr>
        <p:txBody>
          <a:bodyPr>
            <a:normAutofit fontScale="62500" lnSpcReduction="20000"/>
          </a:bodyPr>
          <a:lstStyle/>
          <a:p>
            <a:r>
              <a:rPr lang="pl-PL" dirty="0" smtClean="0">
                <a:solidFill>
                  <a:schemeClr val="tx1"/>
                </a:solidFill>
              </a:rPr>
              <a:t>Autor: Karolina Pilarska</a:t>
            </a:r>
          </a:p>
          <a:p>
            <a:r>
              <a:rPr lang="pl-PL" dirty="0" smtClean="0">
                <a:solidFill>
                  <a:schemeClr val="tx1"/>
                </a:solidFill>
                <a:hlinkClick r:id="rId2"/>
              </a:rPr>
              <a:t>www.przedszkolnepomysly.pl</a:t>
            </a:r>
            <a:endParaRPr lang="pl-PL" dirty="0" smtClean="0">
              <a:solidFill>
                <a:schemeClr val="tx1"/>
              </a:solidFill>
            </a:endParaRPr>
          </a:p>
        </p:txBody>
      </p:sp>
      <p:pic>
        <p:nvPicPr>
          <p:cNvPr id="11266" name="Picture 2" descr="Facebook, Płaski, Płaskie Ikona, Społecznego, Ikona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5929330"/>
            <a:ext cx="714333" cy="714333"/>
          </a:xfrm>
          <a:prstGeom prst="rect">
            <a:avLst/>
          </a:prstGeom>
          <a:noFill/>
        </p:spPr>
      </p:pic>
      <p:sp>
        <p:nvSpPr>
          <p:cNvPr id="5" name="Prostokąt 4"/>
          <p:cNvSpPr/>
          <p:nvPr/>
        </p:nvSpPr>
        <p:spPr>
          <a:xfrm>
            <a:off x="285720" y="5357826"/>
            <a:ext cx="22168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>
                <a:solidFill>
                  <a:schemeClr val="tx1"/>
                </a:solidFill>
              </a:rPr>
              <a:t>Przedszkolne Pomysły</a:t>
            </a:r>
          </a:p>
        </p:txBody>
      </p:sp>
      <p:pic>
        <p:nvPicPr>
          <p:cNvPr id="11268" name="Picture 4" descr="strzala-ruchomy-obrazek-053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85918" y="5786454"/>
            <a:ext cx="1020520" cy="1071546"/>
          </a:xfrm>
          <a:prstGeom prst="rect">
            <a:avLst/>
          </a:prstGeom>
          <a:noFill/>
        </p:spPr>
      </p:pic>
      <p:pic>
        <p:nvPicPr>
          <p:cNvPr id="11270" name="Picture 6" descr="slonce-ruchomy-obrazek-0190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8016" y="214290"/>
            <a:ext cx="2000264" cy="2047054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ouse, Lato, Rodzina, Kwiat, Kolor, Ogród, Ładn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428604"/>
            <a:ext cx="6858048" cy="4557746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Recycled crafts kids, Recycled crafts kids projects, Recycled toys, Plastic bottle crafts, Crafts for kids, Airplane crafts - Pra aproveitar as garrafas de água e brincar muito! brincadeiras DIY  MyK -  #Recycledcrafts #kids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86050" y="357166"/>
            <a:ext cx="4143404" cy="5891863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mini building paper roll - kids craft- recycle craft - acraftylife.com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86050" y="857232"/>
            <a:ext cx="5372100" cy="53721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Water Bottle Flowers. 8 kids craft projects from recycled materials.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72" y="928670"/>
            <a:ext cx="3286148" cy="5319598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raft and Play: Toilet Paper Roll Car Craft -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40" y="357165"/>
            <a:ext cx="4143404" cy="6215107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 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8992" y="928670"/>
            <a:ext cx="3429024" cy="5146753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zaokrąglony 4"/>
          <p:cNvSpPr/>
          <p:nvPr/>
        </p:nvSpPr>
        <p:spPr>
          <a:xfrm>
            <a:off x="642910" y="500042"/>
            <a:ext cx="5286412" cy="2143140"/>
          </a:xfrm>
          <a:prstGeom prst="roundRect">
            <a:avLst/>
          </a:prstGeom>
          <a:solidFill>
            <a:schemeClr val="bg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42910" y="1071546"/>
            <a:ext cx="5214942" cy="2071702"/>
          </a:xfrm>
        </p:spPr>
        <p:txBody>
          <a:bodyPr>
            <a:noAutofit/>
          </a:bodyPr>
          <a:lstStyle/>
          <a:p>
            <a:r>
              <a:rPr lang="pl-PL" sz="2800" dirty="0" smtClean="0">
                <a:latin typeface="Georgia" pitchFamily="18" charset="0"/>
              </a:rPr>
              <a:t>Spróbuj w tym tygodniu </a:t>
            </a:r>
            <a:br>
              <a:rPr lang="pl-PL" sz="2800" dirty="0" smtClean="0">
                <a:latin typeface="Georgia" pitchFamily="18" charset="0"/>
              </a:rPr>
            </a:br>
            <a:r>
              <a:rPr lang="pl-PL" sz="2800" dirty="0" smtClean="0">
                <a:latin typeface="Georgia" pitchFamily="18" charset="0"/>
              </a:rPr>
              <a:t>zrobić coś do zabawy lub ozdoby z niepotrzebnych rzeczy.</a:t>
            </a:r>
            <a:br>
              <a:rPr lang="pl-PL" sz="2800" dirty="0" smtClean="0">
                <a:latin typeface="Georgia" pitchFamily="18" charset="0"/>
              </a:rPr>
            </a:br>
            <a:r>
              <a:rPr lang="pl-PL" sz="2800" dirty="0" smtClean="0">
                <a:latin typeface="Georgia" pitchFamily="18" charset="0"/>
              </a:rPr>
              <a:t>Miłej zabawy!</a:t>
            </a:r>
            <a:r>
              <a:rPr lang="pl-PL" sz="3000" dirty="0" smtClean="0">
                <a:latin typeface="Georgia" pitchFamily="18" charset="0"/>
                <a:sym typeface="Wingdings" pitchFamily="2" charset="2"/>
              </a:rPr>
              <a:t/>
            </a:r>
            <a:br>
              <a:rPr lang="pl-PL" sz="3000" dirty="0" smtClean="0">
                <a:latin typeface="Georgia" pitchFamily="18" charset="0"/>
                <a:sym typeface="Wingdings" pitchFamily="2" charset="2"/>
              </a:rPr>
            </a:br>
            <a:r>
              <a:rPr lang="pl-PL" sz="3000" dirty="0" smtClean="0">
                <a:latin typeface="Georgia" pitchFamily="18" charset="0"/>
                <a:sym typeface="Wingdings" pitchFamily="2" charset="2"/>
              </a:rPr>
              <a:t/>
            </a:r>
            <a:br>
              <a:rPr lang="pl-PL" sz="3000" dirty="0" smtClean="0">
                <a:latin typeface="Georgia" pitchFamily="18" charset="0"/>
                <a:sym typeface="Wingdings" pitchFamily="2" charset="2"/>
              </a:rPr>
            </a:br>
            <a:r>
              <a:rPr lang="pl-PL" sz="3000" dirty="0" smtClean="0">
                <a:latin typeface="Georgia" pitchFamily="18" charset="0"/>
                <a:sym typeface="Wingdings" pitchFamily="2" charset="2"/>
              </a:rPr>
              <a:t/>
            </a:r>
            <a:br>
              <a:rPr lang="pl-PL" sz="3000" dirty="0" smtClean="0">
                <a:latin typeface="Georgia" pitchFamily="18" charset="0"/>
                <a:sym typeface="Wingdings" pitchFamily="2" charset="2"/>
              </a:rPr>
            </a:br>
            <a:endParaRPr lang="pl-PL" sz="3000" dirty="0">
              <a:latin typeface="Georgia" pitchFamily="18" charset="0"/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-357222" y="-357214"/>
            <a:ext cx="4000496" cy="2786082"/>
          </a:xfrm>
        </p:spPr>
        <p:txBody>
          <a:bodyPr>
            <a:normAutofit/>
          </a:bodyPr>
          <a:lstStyle/>
          <a:p>
            <a:r>
              <a:rPr lang="pl-PL" sz="6000" dirty="0" smtClean="0">
                <a:latin typeface="Gill Sans Ultra Bold" pitchFamily="34" charset="-18"/>
                <a:ea typeface="Arial Unicode MS" pitchFamily="34" charset="-128"/>
                <a:cs typeface="Arial Unicode MS" pitchFamily="34" charset="-128"/>
              </a:rPr>
              <a:t>Dzień Ziemi</a:t>
            </a:r>
            <a:endParaRPr lang="pl-PL" sz="6000" dirty="0">
              <a:latin typeface="Gill Sans Ultra Bold" pitchFamily="34" charset="-1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5857884" y="6143644"/>
            <a:ext cx="3486152" cy="714356"/>
          </a:xfrm>
        </p:spPr>
        <p:txBody>
          <a:bodyPr>
            <a:normAutofit fontScale="62500" lnSpcReduction="20000"/>
          </a:bodyPr>
          <a:lstStyle/>
          <a:p>
            <a:r>
              <a:rPr lang="pl-PL" dirty="0" smtClean="0">
                <a:solidFill>
                  <a:schemeClr val="tx1"/>
                </a:solidFill>
              </a:rPr>
              <a:t>Autor: Karolina Pilarska</a:t>
            </a:r>
          </a:p>
          <a:p>
            <a:r>
              <a:rPr lang="pl-PL" dirty="0" smtClean="0">
                <a:solidFill>
                  <a:schemeClr val="tx1"/>
                </a:solidFill>
                <a:hlinkClick r:id="rId2"/>
              </a:rPr>
              <a:t>www.przedszkolnepomysly.pl</a:t>
            </a:r>
            <a:endParaRPr lang="pl-PL" dirty="0" smtClean="0">
              <a:solidFill>
                <a:schemeClr val="tx1"/>
              </a:solidFill>
            </a:endParaRPr>
          </a:p>
        </p:txBody>
      </p:sp>
      <p:pic>
        <p:nvPicPr>
          <p:cNvPr id="11266" name="Picture 2" descr="Facebook, Płaski, Płaskie Ikona, Społecznego, Ikona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5929330"/>
            <a:ext cx="714333" cy="714333"/>
          </a:xfrm>
          <a:prstGeom prst="rect">
            <a:avLst/>
          </a:prstGeom>
          <a:noFill/>
        </p:spPr>
      </p:pic>
      <p:sp>
        <p:nvSpPr>
          <p:cNvPr id="5" name="Prostokąt 4"/>
          <p:cNvSpPr/>
          <p:nvPr/>
        </p:nvSpPr>
        <p:spPr>
          <a:xfrm>
            <a:off x="285720" y="5357826"/>
            <a:ext cx="22168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>
                <a:solidFill>
                  <a:schemeClr val="tx1"/>
                </a:solidFill>
              </a:rPr>
              <a:t>Przedszkolne Pomysły</a:t>
            </a:r>
          </a:p>
        </p:txBody>
      </p:sp>
      <p:pic>
        <p:nvPicPr>
          <p:cNvPr id="11268" name="Picture 4" descr="strzala-ruchomy-obrazek-053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85918" y="5786454"/>
            <a:ext cx="1020520" cy="1071546"/>
          </a:xfrm>
          <a:prstGeom prst="rect">
            <a:avLst/>
          </a:prstGeom>
          <a:noFill/>
        </p:spPr>
      </p:pic>
      <p:pic>
        <p:nvPicPr>
          <p:cNvPr id="11270" name="Picture 6" descr="slonce-ruchomy-obrazek-0190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282" y="2143116"/>
            <a:ext cx="2000264" cy="2047054"/>
          </a:xfrm>
          <a:prstGeom prst="rect">
            <a:avLst/>
          </a:prstGeom>
          <a:noFill/>
        </p:spPr>
      </p:pic>
      <p:sp>
        <p:nvSpPr>
          <p:cNvPr id="8" name="Objaśnienie w chmurce 7"/>
          <p:cNvSpPr/>
          <p:nvPr/>
        </p:nvSpPr>
        <p:spPr>
          <a:xfrm rot="893350">
            <a:off x="5459106" y="256756"/>
            <a:ext cx="3722896" cy="2143140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dirty="0" smtClean="0">
                <a:solidFill>
                  <a:schemeClr val="tx1"/>
                </a:solidFill>
                <a:latin typeface="Gill Sans Ultra Bold" pitchFamily="34" charset="-18"/>
                <a:ea typeface="Arial Unicode MS" pitchFamily="34" charset="-128"/>
                <a:cs typeface="Arial Unicode MS" pitchFamily="34" charset="-128"/>
              </a:rPr>
              <a:t>Dziękuję!</a:t>
            </a:r>
            <a:endParaRPr lang="pl-PL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zaokrąglony 9"/>
          <p:cNvSpPr/>
          <p:nvPr/>
        </p:nvSpPr>
        <p:spPr>
          <a:xfrm>
            <a:off x="285720" y="3857628"/>
            <a:ext cx="4572032" cy="2428892"/>
          </a:xfrm>
          <a:prstGeom prst="roundRect">
            <a:avLst/>
          </a:prstGeom>
          <a:solidFill>
            <a:schemeClr val="bg1">
              <a:alpha val="7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rostokąt zaokrąglony 8"/>
          <p:cNvSpPr/>
          <p:nvPr/>
        </p:nvSpPr>
        <p:spPr>
          <a:xfrm>
            <a:off x="285720" y="142852"/>
            <a:ext cx="8429684" cy="2071702"/>
          </a:xfrm>
          <a:prstGeom prst="roundRect">
            <a:avLst/>
          </a:prstGeom>
          <a:solidFill>
            <a:schemeClr val="bg1">
              <a:alpha val="7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350" y="312764"/>
            <a:ext cx="8501090" cy="2000264"/>
          </a:xfrm>
        </p:spPr>
        <p:txBody>
          <a:bodyPr>
            <a:noAutofit/>
          </a:bodyPr>
          <a:lstStyle/>
          <a:p>
            <a:r>
              <a:rPr lang="pl-PL" sz="3000" dirty="0" smtClean="0">
                <a:latin typeface="Georgia" pitchFamily="18" charset="0"/>
              </a:rPr>
              <a:t>Dzień dobry! </a:t>
            </a:r>
            <a:r>
              <a:rPr lang="pl-PL" sz="3000" dirty="0" smtClean="0">
                <a:latin typeface="Georgia" pitchFamily="18" charset="0"/>
              </a:rPr>
              <a:t>Jak Ci minął wczorajszy dzień? </a:t>
            </a:r>
            <a:endParaRPr lang="pl-PL" sz="3000" dirty="0">
              <a:latin typeface="Georgia" pitchFamily="18" charset="0"/>
            </a:endParaRPr>
          </a:p>
        </p:txBody>
      </p:sp>
      <p:sp>
        <p:nvSpPr>
          <p:cNvPr id="4" name="Tytuł 1"/>
          <p:cNvSpPr txBox="1">
            <a:spLocks/>
          </p:cNvSpPr>
          <p:nvPr/>
        </p:nvSpPr>
        <p:spPr>
          <a:xfrm>
            <a:off x="428596" y="4214818"/>
            <a:ext cx="4357718" cy="17145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Dziś porozmawiamy o recyclingu.</a:t>
            </a:r>
            <a:r>
              <a:rPr kumimoji="0" lang="pl-PL" sz="3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 Wiesz co to?</a:t>
            </a:r>
            <a:endParaRPr kumimoji="0" lang="pl-PL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pic>
        <p:nvPicPr>
          <p:cNvPr id="14342" name="Picture 6" descr="machanie-ruchomy-obrazek-0077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8740430">
            <a:off x="4510319" y="2466563"/>
            <a:ext cx="1285884" cy="1367527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zaokrąglony 5"/>
          <p:cNvSpPr/>
          <p:nvPr/>
        </p:nvSpPr>
        <p:spPr>
          <a:xfrm>
            <a:off x="428596" y="2643182"/>
            <a:ext cx="5143536" cy="2643206"/>
          </a:xfrm>
          <a:prstGeom prst="roundRect">
            <a:avLst/>
          </a:prstGeom>
          <a:solidFill>
            <a:schemeClr val="bg1"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rostokąt zaokrąglony 4"/>
          <p:cNvSpPr/>
          <p:nvPr/>
        </p:nvSpPr>
        <p:spPr>
          <a:xfrm>
            <a:off x="428596" y="428604"/>
            <a:ext cx="5286412" cy="2143140"/>
          </a:xfrm>
          <a:prstGeom prst="roundRect">
            <a:avLst/>
          </a:prstGeom>
          <a:solidFill>
            <a:schemeClr val="bg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0034" y="2428868"/>
            <a:ext cx="5214942" cy="2071702"/>
          </a:xfrm>
        </p:spPr>
        <p:txBody>
          <a:bodyPr>
            <a:noAutofit/>
          </a:bodyPr>
          <a:lstStyle/>
          <a:p>
            <a:r>
              <a:rPr lang="pl-PL" sz="3000" dirty="0" smtClean="0">
                <a:latin typeface="Georgia" pitchFamily="18" charset="0"/>
              </a:rPr>
              <a:t>Pierwszym etapem recyclingu jest segregacja odpadów do odpowiednich koszy</a:t>
            </a:r>
            <a:r>
              <a:rPr lang="pl-PL" sz="3000" dirty="0" smtClean="0">
                <a:latin typeface="Georgia" pitchFamily="18" charset="0"/>
              </a:rPr>
              <a:t/>
            </a:r>
            <a:br>
              <a:rPr lang="pl-PL" sz="3000" dirty="0" smtClean="0">
                <a:latin typeface="Georgia" pitchFamily="18" charset="0"/>
              </a:rPr>
            </a:br>
            <a:r>
              <a:rPr lang="pl-PL" sz="3000" dirty="0" smtClean="0">
                <a:latin typeface="Georgia" pitchFamily="18" charset="0"/>
              </a:rPr>
              <a:t/>
            </a:r>
            <a:br>
              <a:rPr lang="pl-PL" sz="3000" dirty="0" smtClean="0">
                <a:latin typeface="Georgia" pitchFamily="18" charset="0"/>
              </a:rPr>
            </a:br>
            <a:r>
              <a:rPr lang="pl-PL" sz="3000" dirty="0" smtClean="0">
                <a:latin typeface="Georgia" pitchFamily="18" charset="0"/>
              </a:rPr>
              <a:t/>
            </a:r>
            <a:br>
              <a:rPr lang="pl-PL" sz="3000" dirty="0" smtClean="0">
                <a:latin typeface="Georgia" pitchFamily="18" charset="0"/>
              </a:rPr>
            </a:br>
            <a:r>
              <a:rPr lang="pl-PL" sz="3000" dirty="0" smtClean="0">
                <a:latin typeface="Georgia" pitchFamily="18" charset="0"/>
              </a:rPr>
              <a:t>Recykling to przerabianie śmieci do ponownego wykorzystani, np. przerabianie starych butelek na nowe.</a:t>
            </a:r>
            <a:r>
              <a:rPr lang="pl-PL" sz="3000" dirty="0" smtClean="0">
                <a:latin typeface="Georgia" pitchFamily="18" charset="0"/>
                <a:sym typeface="Wingdings" pitchFamily="2" charset="2"/>
              </a:rPr>
              <a:t/>
            </a:r>
            <a:br>
              <a:rPr lang="pl-PL" sz="3000" dirty="0" smtClean="0">
                <a:latin typeface="Georgia" pitchFamily="18" charset="0"/>
                <a:sym typeface="Wingdings" pitchFamily="2" charset="2"/>
              </a:rPr>
            </a:br>
            <a:r>
              <a:rPr lang="pl-PL" sz="3000" dirty="0" smtClean="0">
                <a:latin typeface="Georgia" pitchFamily="18" charset="0"/>
                <a:sym typeface="Wingdings" pitchFamily="2" charset="2"/>
              </a:rPr>
              <a:t/>
            </a:r>
            <a:br>
              <a:rPr lang="pl-PL" sz="3000" dirty="0" smtClean="0">
                <a:latin typeface="Georgia" pitchFamily="18" charset="0"/>
                <a:sym typeface="Wingdings" pitchFamily="2" charset="2"/>
              </a:rPr>
            </a:br>
            <a:r>
              <a:rPr lang="pl-PL" sz="3000" dirty="0" smtClean="0">
                <a:latin typeface="Georgia" pitchFamily="18" charset="0"/>
                <a:sym typeface="Wingdings" pitchFamily="2" charset="2"/>
              </a:rPr>
              <a:t/>
            </a:r>
            <a:br>
              <a:rPr lang="pl-PL" sz="3000" dirty="0" smtClean="0">
                <a:latin typeface="Georgia" pitchFamily="18" charset="0"/>
                <a:sym typeface="Wingdings" pitchFamily="2" charset="2"/>
              </a:rPr>
            </a:br>
            <a:endParaRPr lang="pl-PL" sz="3000" dirty="0">
              <a:latin typeface="Georgia" pitchFamily="18" charset="0"/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zaokrąglony 4"/>
          <p:cNvSpPr/>
          <p:nvPr/>
        </p:nvSpPr>
        <p:spPr>
          <a:xfrm>
            <a:off x="428596" y="428604"/>
            <a:ext cx="5286412" cy="2143140"/>
          </a:xfrm>
          <a:prstGeom prst="roundRect">
            <a:avLst/>
          </a:prstGeom>
          <a:solidFill>
            <a:schemeClr val="bg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71472" y="1785926"/>
            <a:ext cx="5214942" cy="2071702"/>
          </a:xfrm>
        </p:spPr>
        <p:txBody>
          <a:bodyPr>
            <a:noAutofit/>
          </a:bodyPr>
          <a:lstStyle/>
          <a:p>
            <a:r>
              <a:rPr lang="pl-PL" sz="3000" dirty="0" smtClean="0">
                <a:latin typeface="Georgia" pitchFamily="18" charset="0"/>
              </a:rPr>
              <a:t>To jest znak recyklingu.</a:t>
            </a:r>
            <a:br>
              <a:rPr lang="pl-PL" sz="3000" dirty="0" smtClean="0">
                <a:latin typeface="Georgia" pitchFamily="18" charset="0"/>
              </a:rPr>
            </a:br>
            <a:r>
              <a:rPr lang="pl-PL" sz="3000" dirty="0" smtClean="0">
                <a:latin typeface="Georgia" pitchFamily="18" charset="0"/>
              </a:rPr>
              <a:t>Jeśli taki widzimy to znaczy, że daną rzecz można ponownie przerobić.</a:t>
            </a:r>
            <a:br>
              <a:rPr lang="pl-PL" sz="3000" dirty="0" smtClean="0">
                <a:latin typeface="Georgia" pitchFamily="18" charset="0"/>
              </a:rPr>
            </a:br>
            <a:r>
              <a:rPr lang="pl-PL" sz="3000" dirty="0" smtClean="0">
                <a:latin typeface="Georgia" pitchFamily="18" charset="0"/>
              </a:rPr>
              <a:t/>
            </a:r>
            <a:br>
              <a:rPr lang="pl-PL" sz="3000" dirty="0" smtClean="0">
                <a:latin typeface="Georgia" pitchFamily="18" charset="0"/>
              </a:rPr>
            </a:br>
            <a:r>
              <a:rPr lang="pl-PL" sz="3000" dirty="0" smtClean="0">
                <a:latin typeface="Georgia" pitchFamily="18" charset="0"/>
              </a:rPr>
              <a:t/>
            </a:r>
            <a:br>
              <a:rPr lang="pl-PL" sz="3000" dirty="0" smtClean="0">
                <a:latin typeface="Georgia" pitchFamily="18" charset="0"/>
              </a:rPr>
            </a:br>
            <a:r>
              <a:rPr lang="pl-PL" sz="3000" dirty="0" smtClean="0">
                <a:latin typeface="Georgia" pitchFamily="18" charset="0"/>
                <a:sym typeface="Wingdings" pitchFamily="2" charset="2"/>
              </a:rPr>
              <a:t/>
            </a:r>
            <a:br>
              <a:rPr lang="pl-PL" sz="3000" dirty="0" smtClean="0">
                <a:latin typeface="Georgia" pitchFamily="18" charset="0"/>
                <a:sym typeface="Wingdings" pitchFamily="2" charset="2"/>
              </a:rPr>
            </a:br>
            <a:r>
              <a:rPr lang="pl-PL" sz="3000" dirty="0" smtClean="0">
                <a:latin typeface="Georgia" pitchFamily="18" charset="0"/>
                <a:sym typeface="Wingdings" pitchFamily="2" charset="2"/>
              </a:rPr>
              <a:t/>
            </a:r>
            <a:br>
              <a:rPr lang="pl-PL" sz="3000" dirty="0" smtClean="0">
                <a:latin typeface="Georgia" pitchFamily="18" charset="0"/>
                <a:sym typeface="Wingdings" pitchFamily="2" charset="2"/>
              </a:rPr>
            </a:br>
            <a:r>
              <a:rPr lang="pl-PL" sz="3000" dirty="0" smtClean="0">
                <a:latin typeface="Georgia" pitchFamily="18" charset="0"/>
                <a:sym typeface="Wingdings" pitchFamily="2" charset="2"/>
              </a:rPr>
              <a:t/>
            </a:r>
            <a:br>
              <a:rPr lang="pl-PL" sz="3000" dirty="0" smtClean="0">
                <a:latin typeface="Georgia" pitchFamily="18" charset="0"/>
                <a:sym typeface="Wingdings" pitchFamily="2" charset="2"/>
              </a:rPr>
            </a:br>
            <a:endParaRPr lang="pl-PL" sz="3000" dirty="0">
              <a:latin typeface="Georgia" pitchFamily="18" charset="0"/>
            </a:endParaRPr>
          </a:p>
        </p:txBody>
      </p:sp>
      <p:pic>
        <p:nvPicPr>
          <p:cNvPr id="1026" name="Picture 2" descr="Recykling, Symbolu, Logo, Zielony, Eco, Ekologi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2714620"/>
            <a:ext cx="2500298" cy="2500298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zaokrąglony 5"/>
          <p:cNvSpPr/>
          <p:nvPr/>
        </p:nvSpPr>
        <p:spPr>
          <a:xfrm>
            <a:off x="428596" y="785794"/>
            <a:ext cx="5143536" cy="2643206"/>
          </a:xfrm>
          <a:prstGeom prst="roundRect">
            <a:avLst/>
          </a:prstGeom>
          <a:solidFill>
            <a:schemeClr val="bg1"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42910" y="1571612"/>
            <a:ext cx="4929222" cy="2071702"/>
          </a:xfrm>
        </p:spPr>
        <p:txBody>
          <a:bodyPr>
            <a:noAutofit/>
          </a:bodyPr>
          <a:lstStyle/>
          <a:p>
            <a:r>
              <a:rPr lang="pl-PL" sz="2400" dirty="0" smtClean="0">
                <a:latin typeface="Georgia" pitchFamily="18" charset="0"/>
                <a:sym typeface="Wingdings" pitchFamily="2" charset="2"/>
              </a:rPr>
              <a:t>Poznajcie </a:t>
            </a:r>
            <a:r>
              <a:rPr lang="pl-PL" sz="2400" dirty="0" err="1" smtClean="0">
                <a:latin typeface="Georgia" pitchFamily="18" charset="0"/>
                <a:sym typeface="Wingdings" pitchFamily="2" charset="2"/>
              </a:rPr>
              <a:t>Petulkę</a:t>
            </a:r>
            <a:r>
              <a:rPr lang="pl-PL" sz="2400" dirty="0" smtClean="0">
                <a:latin typeface="Georgia" pitchFamily="18" charset="0"/>
                <a:sym typeface="Wingdings" pitchFamily="2" charset="2"/>
              </a:rPr>
              <a:t>, ona opowie Wam jak to się dzieje, że butelki mogą urodzić się na nowo! Nie martwcie się o nią, wszystko się dobrze skończy  </a:t>
            </a:r>
            <a:br>
              <a:rPr lang="pl-PL" sz="2400" dirty="0" smtClean="0">
                <a:latin typeface="Georgia" pitchFamily="18" charset="0"/>
                <a:sym typeface="Wingdings" pitchFamily="2" charset="2"/>
              </a:rPr>
            </a:br>
            <a:r>
              <a:rPr lang="pl-PL" sz="2400" dirty="0" smtClean="0">
                <a:latin typeface="Georgia" pitchFamily="18" charset="0"/>
                <a:sym typeface="Wingdings" pitchFamily="2" charset="2"/>
              </a:rPr>
              <a:t>Tylko pamiętajcie wyrzucać butelki do żółtego kosza!</a:t>
            </a:r>
            <a:r>
              <a:rPr lang="pl-PL" sz="2400" dirty="0" smtClean="0">
                <a:latin typeface="Georgia" pitchFamily="18" charset="0"/>
                <a:sym typeface="Wingdings" pitchFamily="2" charset="2"/>
              </a:rPr>
              <a:t/>
            </a:r>
            <a:br>
              <a:rPr lang="pl-PL" sz="2400" dirty="0" smtClean="0">
                <a:latin typeface="Georgia" pitchFamily="18" charset="0"/>
                <a:sym typeface="Wingdings" pitchFamily="2" charset="2"/>
              </a:rPr>
            </a:br>
            <a:r>
              <a:rPr lang="pl-PL" sz="2400" dirty="0" smtClean="0">
                <a:latin typeface="Georgia" pitchFamily="18" charset="0"/>
                <a:sym typeface="Wingdings" pitchFamily="2" charset="2"/>
              </a:rPr>
              <a:t/>
            </a:r>
            <a:br>
              <a:rPr lang="pl-PL" sz="2400" dirty="0" smtClean="0">
                <a:latin typeface="Georgia" pitchFamily="18" charset="0"/>
                <a:sym typeface="Wingdings" pitchFamily="2" charset="2"/>
              </a:rPr>
            </a:br>
            <a:r>
              <a:rPr lang="pl-PL" sz="2400" dirty="0" smtClean="0">
                <a:latin typeface="Georgia" pitchFamily="18" charset="0"/>
                <a:sym typeface="Wingdings" pitchFamily="2" charset="2"/>
              </a:rPr>
              <a:t/>
            </a:r>
            <a:br>
              <a:rPr lang="pl-PL" sz="2400" dirty="0" smtClean="0">
                <a:latin typeface="Georgia" pitchFamily="18" charset="0"/>
                <a:sym typeface="Wingdings" pitchFamily="2" charset="2"/>
              </a:rPr>
            </a:br>
            <a:endParaRPr lang="pl-PL" sz="2400" dirty="0">
              <a:latin typeface="Georgia" pitchFamily="18" charset="0"/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zaokrąglony 2"/>
          <p:cNvSpPr/>
          <p:nvPr/>
        </p:nvSpPr>
        <p:spPr>
          <a:xfrm>
            <a:off x="4500562" y="5000636"/>
            <a:ext cx="3929090" cy="1571636"/>
          </a:xfrm>
          <a:prstGeom prst="roundRect">
            <a:avLst/>
          </a:prstGeom>
          <a:solidFill>
            <a:schemeClr val="bg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dirty="0" smtClean="0">
                <a:solidFill>
                  <a:schemeClr val="tx1"/>
                </a:solidFill>
                <a:latin typeface="Georgia" pitchFamily="18" charset="0"/>
              </a:rPr>
              <a:t>Rodzicu kliknij proszę na zdjęcie a przeniesie Cię </a:t>
            </a:r>
            <a:br>
              <a:rPr lang="pl-PL" sz="2000" dirty="0" smtClean="0">
                <a:solidFill>
                  <a:schemeClr val="tx1"/>
                </a:solidFill>
                <a:latin typeface="Georgia" pitchFamily="18" charset="0"/>
              </a:rPr>
            </a:br>
            <a:r>
              <a:rPr lang="pl-PL" sz="2000" dirty="0" smtClean="0">
                <a:solidFill>
                  <a:schemeClr val="tx1"/>
                </a:solidFill>
                <a:latin typeface="Georgia" pitchFamily="18" charset="0"/>
              </a:rPr>
              <a:t>na stronę </a:t>
            </a:r>
            <a:r>
              <a:rPr lang="pl-PL" sz="2000" dirty="0" smtClean="0">
                <a:solidFill>
                  <a:schemeClr val="tx1"/>
                </a:solidFill>
                <a:latin typeface="Georgia" pitchFamily="18" charset="0"/>
              </a:rPr>
              <a:t>z animacją. </a:t>
            </a:r>
            <a:r>
              <a:rPr lang="pl-PL" sz="2000" dirty="0" smtClean="0">
                <a:solidFill>
                  <a:schemeClr val="tx1"/>
                </a:solidFill>
                <a:latin typeface="Georgia" pitchFamily="18" charset="0"/>
                <a:sym typeface="Wingdings" pitchFamily="2" charset="2"/>
              </a:rPr>
              <a:t> </a:t>
            </a:r>
            <a:endParaRPr lang="pl-PL" sz="2000" dirty="0">
              <a:latin typeface="Georgia" pitchFamily="18" charset="0"/>
            </a:endParaRPr>
          </a:p>
        </p:txBody>
      </p:sp>
      <p:pic>
        <p:nvPicPr>
          <p:cNvPr id="5" name="Obraz 4" descr="Przechwytywanieg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4480" y="285728"/>
            <a:ext cx="7135221" cy="4372586"/>
          </a:xfrm>
          <a:prstGeom prst="rect">
            <a:avLst/>
          </a:prstGeom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zaokrąglony 5"/>
          <p:cNvSpPr/>
          <p:nvPr/>
        </p:nvSpPr>
        <p:spPr>
          <a:xfrm>
            <a:off x="3786182" y="4929174"/>
            <a:ext cx="5143536" cy="1928826"/>
          </a:xfrm>
          <a:prstGeom prst="roundRect">
            <a:avLst/>
          </a:prstGeom>
          <a:solidFill>
            <a:schemeClr val="bg1"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rostokąt zaokrąglony 4"/>
          <p:cNvSpPr/>
          <p:nvPr/>
        </p:nvSpPr>
        <p:spPr>
          <a:xfrm>
            <a:off x="0" y="3571876"/>
            <a:ext cx="4286248" cy="1714488"/>
          </a:xfrm>
          <a:prstGeom prst="roundRect">
            <a:avLst/>
          </a:prstGeom>
          <a:solidFill>
            <a:schemeClr val="bg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-214346" y="3429000"/>
            <a:ext cx="4572032" cy="2071702"/>
          </a:xfrm>
        </p:spPr>
        <p:txBody>
          <a:bodyPr>
            <a:noAutofit/>
          </a:bodyPr>
          <a:lstStyle/>
          <a:p>
            <a:r>
              <a:rPr lang="pl-PL" sz="2400" dirty="0" smtClean="0">
                <a:latin typeface="Georgia" pitchFamily="18" charset="0"/>
              </a:rPr>
              <a:t>Czy już wiesz dlaczego segregacja odpadów jest tak ważna?</a:t>
            </a:r>
            <a:endParaRPr lang="pl-PL" sz="2400" dirty="0">
              <a:latin typeface="Georgia" pitchFamily="18" charset="0"/>
            </a:endParaRPr>
          </a:p>
        </p:txBody>
      </p:sp>
      <p:sp>
        <p:nvSpPr>
          <p:cNvPr id="7" name="Tytuł 1"/>
          <p:cNvSpPr txBox="1">
            <a:spLocks/>
          </p:cNvSpPr>
          <p:nvPr/>
        </p:nvSpPr>
        <p:spPr>
          <a:xfrm>
            <a:off x="3643306" y="4786298"/>
            <a:ext cx="5214942" cy="20717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To świetne, że śmieci mogą być</a:t>
            </a:r>
            <a:r>
              <a:rPr kumimoji="0" lang="pl-PL" sz="3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 znów </a:t>
            </a:r>
            <a:r>
              <a:rPr kumimoji="0" lang="pl-PL" sz="3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wykorzystan</a:t>
            </a:r>
            <a:r>
              <a:rPr lang="pl-PL" sz="3000" dirty="0" smtClean="0">
                <a:latin typeface="Georgia" pitchFamily="18" charset="0"/>
                <a:ea typeface="+mj-ea"/>
                <a:cs typeface="+mj-cs"/>
              </a:rPr>
              <a:t>e, prawda?</a:t>
            </a:r>
            <a:endParaRPr kumimoji="0" lang="pl-PL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zaokrąglony 4"/>
          <p:cNvSpPr/>
          <p:nvPr/>
        </p:nvSpPr>
        <p:spPr>
          <a:xfrm>
            <a:off x="642910" y="500042"/>
            <a:ext cx="5286412" cy="2143140"/>
          </a:xfrm>
          <a:prstGeom prst="roundRect">
            <a:avLst/>
          </a:prstGeom>
          <a:solidFill>
            <a:schemeClr val="bg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57224" y="1142984"/>
            <a:ext cx="5000628" cy="1928826"/>
          </a:xfrm>
        </p:spPr>
        <p:txBody>
          <a:bodyPr>
            <a:noAutofit/>
          </a:bodyPr>
          <a:lstStyle/>
          <a:p>
            <a:r>
              <a:rPr lang="pl-PL" sz="3000" dirty="0" smtClean="0">
                <a:latin typeface="Georgia" pitchFamily="18" charset="0"/>
                <a:sym typeface="Wingdings" pitchFamily="2" charset="2"/>
              </a:rPr>
              <a:t>Chociaż najlepiej, jeśli </a:t>
            </a:r>
            <a:br>
              <a:rPr lang="pl-PL" sz="3000" dirty="0" smtClean="0">
                <a:latin typeface="Georgia" pitchFamily="18" charset="0"/>
                <a:sym typeface="Wingdings" pitchFamily="2" charset="2"/>
              </a:rPr>
            </a:br>
            <a:r>
              <a:rPr lang="pl-PL" sz="3000" dirty="0" smtClean="0">
                <a:latin typeface="Georgia" pitchFamily="18" charset="0"/>
                <a:sym typeface="Wingdings" pitchFamily="2" charset="2"/>
              </a:rPr>
              <a:t>produkujemy ich </a:t>
            </a:r>
            <a:br>
              <a:rPr lang="pl-PL" sz="3000" dirty="0" smtClean="0">
                <a:latin typeface="Georgia" pitchFamily="18" charset="0"/>
                <a:sym typeface="Wingdings" pitchFamily="2" charset="2"/>
              </a:rPr>
            </a:br>
            <a:r>
              <a:rPr lang="pl-PL" sz="3000" dirty="0" smtClean="0">
                <a:latin typeface="Georgia" pitchFamily="18" charset="0"/>
                <a:sym typeface="Wingdings" pitchFamily="2" charset="2"/>
              </a:rPr>
              <a:t>jak najmniej.</a:t>
            </a:r>
            <a:r>
              <a:rPr lang="pl-PL" sz="3000" dirty="0" smtClean="0">
                <a:latin typeface="Georgia" pitchFamily="18" charset="0"/>
                <a:sym typeface="Wingdings" pitchFamily="2" charset="2"/>
              </a:rPr>
              <a:t/>
            </a:r>
            <a:br>
              <a:rPr lang="pl-PL" sz="3000" dirty="0" smtClean="0">
                <a:latin typeface="Georgia" pitchFamily="18" charset="0"/>
                <a:sym typeface="Wingdings" pitchFamily="2" charset="2"/>
              </a:rPr>
            </a:br>
            <a:r>
              <a:rPr lang="pl-PL" sz="3000" dirty="0" smtClean="0">
                <a:latin typeface="Georgia" pitchFamily="18" charset="0"/>
                <a:sym typeface="Wingdings" pitchFamily="2" charset="2"/>
              </a:rPr>
              <a:t/>
            </a:r>
            <a:br>
              <a:rPr lang="pl-PL" sz="3000" dirty="0" smtClean="0">
                <a:latin typeface="Georgia" pitchFamily="18" charset="0"/>
                <a:sym typeface="Wingdings" pitchFamily="2" charset="2"/>
              </a:rPr>
            </a:br>
            <a:r>
              <a:rPr lang="pl-PL" sz="3000" dirty="0" smtClean="0">
                <a:latin typeface="Georgia" pitchFamily="18" charset="0"/>
                <a:sym typeface="Wingdings" pitchFamily="2" charset="2"/>
              </a:rPr>
              <a:t/>
            </a:r>
            <a:br>
              <a:rPr lang="pl-PL" sz="3000" dirty="0" smtClean="0">
                <a:latin typeface="Georgia" pitchFamily="18" charset="0"/>
                <a:sym typeface="Wingdings" pitchFamily="2" charset="2"/>
              </a:rPr>
            </a:br>
            <a:endParaRPr lang="pl-PL" sz="3000" dirty="0">
              <a:latin typeface="Georgia" pitchFamily="18" charset="0"/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zaokrąglony 4"/>
          <p:cNvSpPr/>
          <p:nvPr/>
        </p:nvSpPr>
        <p:spPr>
          <a:xfrm>
            <a:off x="642910" y="500042"/>
            <a:ext cx="5286412" cy="2143140"/>
          </a:xfrm>
          <a:prstGeom prst="roundRect">
            <a:avLst/>
          </a:prstGeom>
          <a:solidFill>
            <a:schemeClr val="bg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42910" y="1071546"/>
            <a:ext cx="5214942" cy="2071702"/>
          </a:xfrm>
        </p:spPr>
        <p:txBody>
          <a:bodyPr>
            <a:noAutofit/>
          </a:bodyPr>
          <a:lstStyle/>
          <a:p>
            <a:r>
              <a:rPr lang="pl-PL" sz="2800" dirty="0" smtClean="0">
                <a:latin typeface="Georgia" pitchFamily="18" charset="0"/>
              </a:rPr>
              <a:t>Spójrz, pokażę Ci,</a:t>
            </a:r>
            <a:br>
              <a:rPr lang="pl-PL" sz="2800" dirty="0" smtClean="0">
                <a:latin typeface="Georgia" pitchFamily="18" charset="0"/>
              </a:rPr>
            </a:br>
            <a:r>
              <a:rPr lang="pl-PL" sz="2800" dirty="0" smtClean="0">
                <a:latin typeface="Georgia" pitchFamily="18" charset="0"/>
              </a:rPr>
              <a:t>co fajnego Ty sam możesz zrobić z niepotrzebnych rzeczy zamiast wyrzucać je do śmieci.</a:t>
            </a:r>
            <a:r>
              <a:rPr lang="pl-PL" sz="3000" dirty="0" smtClean="0">
                <a:latin typeface="Georgia" pitchFamily="18" charset="0"/>
                <a:sym typeface="Wingdings" pitchFamily="2" charset="2"/>
              </a:rPr>
              <a:t/>
            </a:r>
            <a:br>
              <a:rPr lang="pl-PL" sz="3000" dirty="0" smtClean="0">
                <a:latin typeface="Georgia" pitchFamily="18" charset="0"/>
                <a:sym typeface="Wingdings" pitchFamily="2" charset="2"/>
              </a:rPr>
            </a:br>
            <a:r>
              <a:rPr lang="pl-PL" sz="3000" dirty="0" smtClean="0">
                <a:latin typeface="Georgia" pitchFamily="18" charset="0"/>
                <a:sym typeface="Wingdings" pitchFamily="2" charset="2"/>
              </a:rPr>
              <a:t/>
            </a:r>
            <a:br>
              <a:rPr lang="pl-PL" sz="3000" dirty="0" smtClean="0">
                <a:latin typeface="Georgia" pitchFamily="18" charset="0"/>
                <a:sym typeface="Wingdings" pitchFamily="2" charset="2"/>
              </a:rPr>
            </a:br>
            <a:r>
              <a:rPr lang="pl-PL" sz="3000" dirty="0" smtClean="0">
                <a:latin typeface="Georgia" pitchFamily="18" charset="0"/>
                <a:sym typeface="Wingdings" pitchFamily="2" charset="2"/>
              </a:rPr>
              <a:t/>
            </a:r>
            <a:br>
              <a:rPr lang="pl-PL" sz="3000" dirty="0" smtClean="0">
                <a:latin typeface="Georgia" pitchFamily="18" charset="0"/>
                <a:sym typeface="Wingdings" pitchFamily="2" charset="2"/>
              </a:rPr>
            </a:br>
            <a:endParaRPr lang="pl-PL" sz="3000" dirty="0">
              <a:latin typeface="Georgia" pitchFamily="18" charset="0"/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</TotalTime>
  <Words>125</Words>
  <Application>Microsoft Office PowerPoint</Application>
  <PresentationFormat>Pokaz na ekranie (4:3)</PresentationFormat>
  <Paragraphs>20</Paragraphs>
  <Slides>17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18" baseType="lpstr">
      <vt:lpstr>Motyw pakietu Office</vt:lpstr>
      <vt:lpstr>Dzień Ziemi</vt:lpstr>
      <vt:lpstr>Dzień dobry! Jak Ci minął wczorajszy dzień? </vt:lpstr>
      <vt:lpstr>Pierwszym etapem recyclingu jest segregacja odpadów do odpowiednich koszy   Recykling to przerabianie śmieci do ponownego wykorzystani, np. przerabianie starych butelek na nowe.   </vt:lpstr>
      <vt:lpstr>To jest znak recyklingu. Jeśli taki widzimy to znaczy, że daną rzecz można ponownie przerobić.      </vt:lpstr>
      <vt:lpstr>Poznajcie Petulkę, ona opowie Wam jak to się dzieje, że butelki mogą urodzić się na nowo! Nie martwcie się o nią, wszystko się dobrze skończy   Tylko pamiętajcie wyrzucać butelki do żółtego kosza!   </vt:lpstr>
      <vt:lpstr>Slajd 6</vt:lpstr>
      <vt:lpstr>Czy już wiesz dlaczego segregacja odpadów jest tak ważna?</vt:lpstr>
      <vt:lpstr>Chociaż najlepiej, jeśli  produkujemy ich  jak najmniej.   </vt:lpstr>
      <vt:lpstr>Spójrz, pokażę Ci, co fajnego Ty sam możesz zrobić z niepotrzebnych rzeczy zamiast wyrzucać je do śmieci.   </vt:lpstr>
      <vt:lpstr>Slajd 10</vt:lpstr>
      <vt:lpstr>Slajd 11</vt:lpstr>
      <vt:lpstr>Slajd 12</vt:lpstr>
      <vt:lpstr>Slajd 13</vt:lpstr>
      <vt:lpstr>Slajd 14</vt:lpstr>
      <vt:lpstr>Slajd 15</vt:lpstr>
      <vt:lpstr>Spróbuj w tym tygodniu  zrobić coś do zabawy lub ozdoby z niepotrzebnych rzeczy. Miłej zabawy!   </vt:lpstr>
      <vt:lpstr>Dzień Ziemi</vt:lpstr>
    </vt:vector>
  </TitlesOfParts>
  <Company>Acer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Dzień Ziemi</dc:title>
  <dc:creator>karola</dc:creator>
  <cp:lastModifiedBy>karola</cp:lastModifiedBy>
  <cp:revision>8</cp:revision>
  <dcterms:created xsi:type="dcterms:W3CDTF">2020-04-19T17:00:02Z</dcterms:created>
  <dcterms:modified xsi:type="dcterms:W3CDTF">2020-04-20T17:32:05Z</dcterms:modified>
</cp:coreProperties>
</file>